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72" r:id="rId3"/>
    <p:sldId id="257" r:id="rId4"/>
    <p:sldId id="274" r:id="rId5"/>
    <p:sldId id="262" r:id="rId6"/>
    <p:sldId id="259" r:id="rId7"/>
    <p:sldId id="271" r:id="rId8"/>
    <p:sldId id="263" r:id="rId9"/>
    <p:sldId id="260" r:id="rId10"/>
    <p:sldId id="264" r:id="rId11"/>
    <p:sldId id="265" r:id="rId12"/>
    <p:sldId id="266" r:id="rId13"/>
    <p:sldId id="261" r:id="rId14"/>
    <p:sldId id="267" r:id="rId15"/>
    <p:sldId id="268" r:id="rId16"/>
    <p:sldId id="269" r:id="rId17"/>
    <p:sldId id="270" r:id="rId18"/>
    <p:sldId id="273" r:id="rId1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42E12B5-EDE7-4466-8CF9-2EA88CFFD3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51EC6-A3B0-47AC-B4B9-E2EAAB58F1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E2FB9-A775-4720-83C1-652BD8863F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46064-92C1-4C00-B8D1-0E0419F2AD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/>
          </p:cNvSpPr>
          <p:nvPr/>
        </p:nvSpPr>
        <p:spPr bwMode="auto">
          <a:xfrm>
            <a:off x="4829175" y="1073150"/>
            <a:ext cx="4321175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reeform 4"/>
          <p:cNvSpPr>
            <a:spLocks/>
          </p:cNvSpPr>
          <p:nvPr/>
        </p:nvSpPr>
        <p:spPr bwMode="auto">
          <a:xfrm>
            <a:off x="374650" y="0"/>
            <a:ext cx="5513388" cy="661511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366713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20" name="Rectangle 19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23" name="Rectangle 22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33EF3C0-B351-478E-948A-9BA6FBBE1F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8BA8FD3-043E-48EB-9D08-4DD16A3C99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01638"/>
            <a:ext cx="886777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15" name="Rectangle 14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E3C888D-3CA1-444C-B3EB-EC83FD19F9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83A1D7-4D59-4C4E-BA4F-28B7A14671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3215F5D-977F-42C9-90CD-51D0A3BD1B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549134-B056-4102-A8EF-2F14AB01A0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Group 19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Straight Connector 7"/>
            <p:cNvCxnSpPr/>
            <p:nvPr/>
          </p:nvCxnSpPr>
          <p:spPr>
            <a:xfrm rot="16200000">
              <a:off x="6663593" y="1298375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 flipH="1">
              <a:off x="6744513" y="1297400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25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Straight Connector 11"/>
            <p:cNvCxnSpPr/>
            <p:nvPr/>
          </p:nvCxnSpPr>
          <p:spPr>
            <a:xfrm rot="16200000">
              <a:off x="6663593" y="1298375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5400000" flipH="1">
              <a:off x="6744513" y="1297400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29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Straight Connector 15"/>
            <p:cNvCxnSpPr/>
            <p:nvPr/>
          </p:nvCxnSpPr>
          <p:spPr>
            <a:xfrm rot="16200000">
              <a:off x="6663592" y="1298373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5400000" flipH="1">
              <a:off x="6744512" y="1297398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563"/>
            <a:ext cx="2133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0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563"/>
            <a:ext cx="5562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563"/>
            <a:ext cx="4572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0EB749A-F556-428D-973B-F98FEB6C6F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6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B2AC455F-66C4-47C1-9B34-E881DAFE72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3" r:id="rId1"/>
    <p:sldLayoutId id="2147483708" r:id="rId2"/>
    <p:sldLayoutId id="2147483714" r:id="rId3"/>
    <p:sldLayoutId id="2147483715" r:id="rId4"/>
    <p:sldLayoutId id="2147483716" r:id="rId5"/>
    <p:sldLayoutId id="2147483709" r:id="rId6"/>
    <p:sldLayoutId id="2147483717" r:id="rId7"/>
    <p:sldLayoutId id="2147483710" r:id="rId8"/>
    <p:sldLayoutId id="2147483718" r:id="rId9"/>
    <p:sldLayoutId id="2147483711" r:id="rId10"/>
    <p:sldLayoutId id="214748371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00">
          <a:solidFill>
            <a:srgbClr val="C1EE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9pPr>
      <a:extLst/>
    </p:titleStyle>
    <p:bodyStyle>
      <a:lvl1pPr marL="411163" indent="-342900" algn="l" rtl="0" eaLnBrk="0" fontAlgn="base" hangingPunct="0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371600" y="4343400"/>
            <a:ext cx="7772400" cy="197485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8800" i="1" dirty="0">
                <a:solidFill>
                  <a:srgbClr val="FFC000"/>
                </a:solidFill>
              </a:rPr>
              <a:t>Ender’s Game</a:t>
            </a:r>
            <a:r>
              <a:rPr lang="en-US" sz="6000" dirty="0">
                <a:solidFill>
                  <a:srgbClr val="FFC000"/>
                </a:solidFill>
              </a:rPr>
              <a:t> </a:t>
            </a:r>
            <a:r>
              <a:rPr lang="en-US" sz="4800" dirty="0">
                <a:solidFill>
                  <a:srgbClr val="FFC000"/>
                </a:solidFill>
              </a:rPr>
              <a:t/>
            </a:r>
            <a:br>
              <a:rPr lang="en-US" sz="4800" dirty="0">
                <a:solidFill>
                  <a:srgbClr val="FFC000"/>
                </a:solidFill>
              </a:rPr>
            </a:br>
            <a:r>
              <a:rPr lang="en-US" sz="1800" dirty="0">
                <a:solidFill>
                  <a:srgbClr val="FFC000"/>
                </a:solidFill>
              </a:rPr>
              <a:t>by Orson Scott Card</a:t>
            </a:r>
            <a:endParaRPr lang="en-US" sz="3200" dirty="0">
              <a:solidFill>
                <a:srgbClr val="FFC000"/>
              </a:solidFill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371600" y="2835275"/>
            <a:ext cx="7772400" cy="1508125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sz="4000" b="1" dirty="0" smtClean="0">
                <a:latin typeface="Arial Black" pitchFamily="34" charset="0"/>
              </a:rPr>
              <a:t>Chapters 1, 2 &amp; 3</a:t>
            </a:r>
          </a:p>
          <a:p>
            <a:pPr eaLnBrk="1" hangingPunct="1">
              <a:spcBef>
                <a:spcPct val="0"/>
              </a:spcBef>
            </a:pPr>
            <a:r>
              <a:rPr lang="en-US" sz="2800" b="1" dirty="0" smtClean="0">
                <a:latin typeface="Arial Black" pitchFamily="34" charset="0"/>
              </a:rPr>
              <a:t>Mr. Wilson  - LMAC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900113" y="260350"/>
            <a:ext cx="7772400" cy="9144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en-CA" sz="7200" b="1" dirty="0" smtClean="0">
                <a:solidFill>
                  <a:srgbClr val="FFC000"/>
                </a:solidFill>
              </a:rPr>
              <a:t>Chapter 2</a:t>
            </a:r>
          </a:p>
        </p:txBody>
      </p:sp>
      <p:sp>
        <p:nvSpPr>
          <p:cNvPr id="23555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800" dirty="0" smtClean="0"/>
              <a:t>The word “Bugger" might mean a number of things.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sz="1100" dirty="0" smtClean="0"/>
          </a:p>
          <a:p>
            <a:pPr eaLnBrk="1" hangingPunct="1">
              <a:defRPr/>
            </a:pPr>
            <a:r>
              <a:rPr lang="en-US" sz="2800" dirty="0" smtClean="0"/>
              <a:t>Are Peter's threats real, a joke, or manipulation? What does Peter think his greatest talent is?</a:t>
            </a:r>
            <a:r>
              <a:rPr lang="en-CA" sz="2800" dirty="0" smtClean="0"/>
              <a:t> </a:t>
            </a:r>
          </a:p>
          <a:p>
            <a:pPr eaLnBrk="1" hangingPunct="1">
              <a:defRPr/>
            </a:pPr>
            <a:endParaRPr lang="en-CA" sz="1050" dirty="0" smtClean="0"/>
          </a:p>
          <a:p>
            <a:pPr eaLnBrk="1" hangingPunct="1">
              <a:defRPr/>
            </a:pPr>
            <a:r>
              <a:rPr lang="en-US" sz="2800" dirty="0" smtClean="0"/>
              <a:t>In chapter 1 we learned that all of the Wiggins children had monitors at one time. Why were Val's and Peter's removed so long before Ender's?</a:t>
            </a:r>
            <a:r>
              <a:rPr lang="en-CA" sz="28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0113" y="260350"/>
            <a:ext cx="7772400" cy="914400"/>
          </a:xfrm>
        </p:spPr>
        <p:txBody>
          <a:bodyPr/>
          <a:lstStyle/>
          <a:p>
            <a:pPr algn="ctr" eaLnBrk="1" hangingPunct="1">
              <a:defRPr/>
            </a:pPr>
            <a:r>
              <a:rPr lang="en-CA" sz="8000" dirty="0" smtClean="0">
                <a:solidFill>
                  <a:srgbClr val="FFC000"/>
                </a:solidFill>
              </a:rPr>
              <a:t>Chapter 2</a:t>
            </a:r>
            <a:endParaRPr lang="en-CA" sz="8000" dirty="0">
              <a:solidFill>
                <a:srgbClr val="FFC000"/>
              </a:solidFill>
            </a:endParaRP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5250" indent="0" eaLnBrk="1" hangingPunct="1">
              <a:buFont typeface="Wingdings" pitchFamily="2" charset="2"/>
              <a:buNone/>
            </a:pPr>
            <a:r>
              <a:rPr lang="en-CA" sz="4800" smtClean="0"/>
              <a:t>“On their home worlds, do the buggers put on human masks, and play? And what do they call us?” (Card, p.11)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CA" sz="9600" dirty="0" smtClean="0">
                <a:solidFill>
                  <a:srgbClr val="FFC000"/>
                </a:solidFill>
              </a:rPr>
              <a:t>Chapter 3</a:t>
            </a:r>
            <a:endParaRPr lang="en-CA" sz="9600" dirty="0">
              <a:solidFill>
                <a:srgbClr val="FFC000"/>
              </a:solidFill>
            </a:endParaRPr>
          </a:p>
        </p:txBody>
      </p:sp>
      <p:sp>
        <p:nvSpPr>
          <p:cNvPr id="17411" name="Subtitle 4"/>
          <p:cNvSpPr>
            <a:spLocks noGrp="1"/>
          </p:cNvSpPr>
          <p:nvPr>
            <p:ph type="subTitle" idx="1"/>
          </p:nvPr>
        </p:nvSpPr>
        <p:spPr>
          <a:xfrm>
            <a:off x="914400" y="2835275"/>
            <a:ext cx="7772400" cy="1508125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CA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971550" y="188913"/>
            <a:ext cx="7772400" cy="9144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en-CA" sz="8000" b="1" dirty="0" smtClean="0">
                <a:solidFill>
                  <a:srgbClr val="FFC000"/>
                </a:solidFill>
              </a:rPr>
              <a:t>Chapter 3</a:t>
            </a:r>
          </a:p>
        </p:txBody>
      </p:sp>
      <p:sp>
        <p:nvSpPr>
          <p:cNvPr id="18435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CA" sz="4000" dirty="0" smtClean="0"/>
              <a:t>At this point, why does being a “third” become so important?</a:t>
            </a:r>
          </a:p>
          <a:p>
            <a:pPr eaLnBrk="1" hangingPunct="1">
              <a:lnSpc>
                <a:spcPct val="90000"/>
              </a:lnSpc>
            </a:pPr>
            <a:endParaRPr lang="en-CA" sz="2400" dirty="0" smtClean="0"/>
          </a:p>
          <a:p>
            <a:pPr eaLnBrk="1" hangingPunct="1">
              <a:lnSpc>
                <a:spcPct val="90000"/>
              </a:lnSpc>
            </a:pPr>
            <a:r>
              <a:rPr lang="en-CA" sz="4000" dirty="0" smtClean="0"/>
              <a:t>When Ender starts crying in front of Graff – what does that tell you?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971550" y="188913"/>
            <a:ext cx="7772400" cy="9144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en-CA" sz="8000" b="1" dirty="0" smtClean="0">
                <a:solidFill>
                  <a:srgbClr val="FFC000"/>
                </a:solidFill>
              </a:rPr>
              <a:t>Chapter 3</a:t>
            </a:r>
          </a:p>
        </p:txBody>
      </p:sp>
      <p:sp>
        <p:nvSpPr>
          <p:cNvPr id="24579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None/>
            </a:pPr>
            <a:r>
              <a:rPr lang="en-CA" sz="4000" dirty="0" smtClean="0"/>
              <a:t>Who is Colonel Graff? </a:t>
            </a:r>
          </a:p>
          <a:p>
            <a:pPr eaLnBrk="1" hangingPunct="1">
              <a:lnSpc>
                <a:spcPct val="90000"/>
              </a:lnSpc>
            </a:pPr>
            <a:endParaRPr lang="en-CA" sz="1400" u="sng" dirty="0" smtClean="0"/>
          </a:p>
          <a:p>
            <a:pPr eaLnBrk="1" hangingPunct="1">
              <a:lnSpc>
                <a:spcPct val="90000"/>
              </a:lnSpc>
              <a:buNone/>
            </a:pPr>
            <a:r>
              <a:rPr lang="en-CA" sz="4000" u="sng" dirty="0" smtClean="0"/>
              <a:t>And what is…</a:t>
            </a:r>
          </a:p>
          <a:p>
            <a:pPr lvl="2" eaLnBrk="1" hangingPunct="1">
              <a:lnSpc>
                <a:spcPct val="90000"/>
              </a:lnSpc>
            </a:pPr>
            <a:r>
              <a:rPr lang="en-CA" sz="3600" dirty="0" smtClean="0"/>
              <a:t>Parental gender selection?</a:t>
            </a:r>
          </a:p>
          <a:p>
            <a:pPr lvl="2" eaLnBrk="1" hangingPunct="1">
              <a:lnSpc>
                <a:spcPct val="90000"/>
              </a:lnSpc>
            </a:pPr>
            <a:r>
              <a:rPr lang="en-CA" sz="3600" dirty="0" smtClean="0"/>
              <a:t>State control of conception?</a:t>
            </a:r>
          </a:p>
          <a:p>
            <a:pPr lvl="2" eaLnBrk="1" hangingPunct="1">
              <a:lnSpc>
                <a:spcPct val="90000"/>
              </a:lnSpc>
            </a:pPr>
            <a:r>
              <a:rPr lang="en-CA" sz="3600" dirty="0" smtClean="0"/>
              <a:t>The role of Religion in this culture?</a:t>
            </a:r>
          </a:p>
          <a:p>
            <a:pPr lvl="2" eaLnBrk="1" hangingPunct="1">
              <a:lnSpc>
                <a:spcPct val="90000"/>
              </a:lnSpc>
            </a:pPr>
            <a:r>
              <a:rPr lang="en-CA" sz="3600" dirty="0" smtClean="0"/>
              <a:t>The Bugger Invasions?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971550" y="188913"/>
            <a:ext cx="7772400" cy="9144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en-CA" sz="8000" b="1" dirty="0" smtClean="0">
                <a:solidFill>
                  <a:srgbClr val="FFC000"/>
                </a:solidFill>
              </a:rPr>
              <a:t>Chapter 3</a:t>
            </a:r>
          </a:p>
        </p:txBody>
      </p:sp>
      <p:sp>
        <p:nvSpPr>
          <p:cNvPr id="24579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None/>
              <a:defRPr/>
            </a:pPr>
            <a:r>
              <a:rPr lang="en-CA" sz="4400" dirty="0" smtClean="0"/>
              <a:t>What are Ender’s reasons for going to Battle school?</a:t>
            </a:r>
          </a:p>
          <a:p>
            <a:pPr eaLnBrk="1" hangingPunct="1">
              <a:lnSpc>
                <a:spcPct val="90000"/>
              </a:lnSpc>
              <a:defRPr/>
            </a:pPr>
            <a:endParaRPr lang="en-CA" sz="2000" dirty="0" smtClean="0"/>
          </a:p>
          <a:p>
            <a:pPr marL="95250" indent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CA" sz="4800" dirty="0" smtClean="0"/>
              <a:t>“Conscripts make good cannon fodder, but for officers we need volunteers” (Card, p.20)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971550" y="188913"/>
            <a:ext cx="7772400" cy="9144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en-CA" sz="8000" b="1" dirty="0" smtClean="0">
                <a:solidFill>
                  <a:srgbClr val="FFC000"/>
                </a:solidFill>
              </a:rPr>
              <a:t>Chapter 3</a:t>
            </a:r>
          </a:p>
        </p:txBody>
      </p:sp>
      <p:sp>
        <p:nvSpPr>
          <p:cNvPr id="21507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marL="95250" indent="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CA" sz="4800" smtClean="0"/>
              <a:t>“Our tests are very good, Ender. But they don’t tell us everything. In fact, when it comes down to it, they hardly tell us anything” (Card, p.24)</a:t>
            </a:r>
            <a:endParaRPr lang="en-CA" sz="5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971550" y="188913"/>
            <a:ext cx="7772400" cy="9144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en-CA" sz="8000" b="1" dirty="0" smtClean="0">
                <a:solidFill>
                  <a:srgbClr val="FFC000"/>
                </a:solidFill>
              </a:rPr>
              <a:t>Chapter 3</a:t>
            </a:r>
          </a:p>
        </p:txBody>
      </p:sp>
      <p:sp>
        <p:nvSpPr>
          <p:cNvPr id="22531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marL="95250" indent="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CA" sz="4800" smtClean="0"/>
              <a:t>Who was Mazer Rackham?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>
                <a:solidFill>
                  <a:schemeClr val="accent3"/>
                </a:solidFill>
              </a:rPr>
              <a:t>Thank you.</a:t>
            </a:r>
            <a:endParaRPr lang="en-CA" dirty="0">
              <a:solidFill>
                <a:schemeClr val="accent3"/>
              </a:solidFill>
            </a:endParaRPr>
          </a:p>
        </p:txBody>
      </p:sp>
      <p:pic>
        <p:nvPicPr>
          <p:cNvPr id="1026" name="Picture 2" descr="https://encrypted-tbn0.google.com/images?q=tbn:ANd9GcSyr5u3-JIEtXre64M_9rwV5ZJyAllmda6zM0gKXfKApq5B-Gw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60648"/>
            <a:ext cx="7158930" cy="40599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CA" sz="11500" dirty="0" smtClean="0">
                <a:solidFill>
                  <a:srgbClr val="FFC000"/>
                </a:solidFill>
              </a:rPr>
              <a:t>Chapter 1</a:t>
            </a:r>
            <a:endParaRPr lang="en-CA" sz="11500" dirty="0">
              <a:solidFill>
                <a:srgbClr val="FFC000"/>
              </a:solidFill>
            </a:endParaRPr>
          </a:p>
        </p:txBody>
      </p:sp>
      <p:sp>
        <p:nvSpPr>
          <p:cNvPr id="9219" name="Subtitle 4"/>
          <p:cNvSpPr>
            <a:spLocks noGrp="1"/>
          </p:cNvSpPr>
          <p:nvPr>
            <p:ph type="subTitle" idx="1"/>
          </p:nvPr>
        </p:nvSpPr>
        <p:spPr>
          <a:xfrm>
            <a:off x="914400" y="2835275"/>
            <a:ext cx="7772400" cy="1508125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CA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971550" y="260350"/>
            <a:ext cx="7772400" cy="9144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en-CA" sz="7200" b="1" dirty="0" smtClean="0">
                <a:solidFill>
                  <a:srgbClr val="FFC000"/>
                </a:solidFill>
              </a:rPr>
              <a:t>Chapter 1</a:t>
            </a:r>
          </a:p>
        </p:txBody>
      </p:sp>
      <p:sp>
        <p:nvSpPr>
          <p:cNvPr id="10243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CA" dirty="0" smtClean="0"/>
              <a:t>What is a…</a:t>
            </a:r>
          </a:p>
          <a:p>
            <a:pPr lvl="2" eaLnBrk="1" hangingPunct="1"/>
            <a:r>
              <a:rPr lang="en-CA" dirty="0" smtClean="0"/>
              <a:t>“Monitor?”</a:t>
            </a:r>
          </a:p>
          <a:p>
            <a:pPr lvl="2" eaLnBrk="1" hangingPunct="1"/>
            <a:r>
              <a:rPr lang="en-CA" dirty="0" smtClean="0"/>
              <a:t>“Third?”</a:t>
            </a:r>
          </a:p>
          <a:p>
            <a:pPr lvl="2" eaLnBrk="1" hangingPunct="1"/>
            <a:r>
              <a:rPr lang="en-CA" dirty="0" smtClean="0"/>
              <a:t>“Desk?”</a:t>
            </a:r>
          </a:p>
          <a:p>
            <a:pPr lvl="2" eaLnBrk="1" hangingPunct="1"/>
            <a:endParaRPr lang="en-CA" sz="1200" dirty="0" smtClean="0"/>
          </a:p>
          <a:p>
            <a:pPr eaLnBrk="1" hangingPunct="1"/>
            <a:r>
              <a:rPr lang="en-CA" dirty="0" smtClean="0"/>
              <a:t>What is Ender’s real name?</a:t>
            </a:r>
          </a:p>
          <a:p>
            <a:pPr eaLnBrk="1" hangingPunct="1"/>
            <a:endParaRPr lang="en-CA" sz="1100" dirty="0" smtClean="0"/>
          </a:p>
          <a:p>
            <a:pPr eaLnBrk="1" hangingPunct="1"/>
            <a:r>
              <a:rPr lang="en-CA" dirty="0" smtClean="0"/>
              <a:t>What do you learn about Ender’s siblings? (their names, their personalities, etc.)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Laurier MacDonald\2011-2012\English\English 406\Term 3\Ender's Game\Photos\The Implant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0"/>
            <a:ext cx="4536504" cy="69044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/>
          </p:cNvSpPr>
          <p:nvPr>
            <p:ph type="title" idx="4294967295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en-CA" sz="7200" b="1" dirty="0" smtClean="0">
                <a:solidFill>
                  <a:srgbClr val="FFC000"/>
                </a:solidFill>
              </a:rPr>
              <a:t>Chapter 1</a:t>
            </a:r>
          </a:p>
        </p:txBody>
      </p:sp>
      <p:sp>
        <p:nvSpPr>
          <p:cNvPr id="11267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marL="95250" indent="0" eaLnBrk="1" hangingPunct="1">
              <a:buFont typeface="Wingdings" pitchFamily="2" charset="2"/>
              <a:buNone/>
            </a:pPr>
            <a:r>
              <a:rPr lang="en-CA" sz="4000" dirty="0" smtClean="0"/>
              <a:t>“I have to win this now, and for all time, or I’ll fight it every day and it will get worse and worse” (Card, </a:t>
            </a:r>
            <a:r>
              <a:rPr lang="en-CA" sz="4000" dirty="0" err="1" smtClean="0"/>
              <a:t>p.7</a:t>
            </a:r>
            <a:r>
              <a:rPr lang="en-CA" sz="4000" dirty="0" smtClean="0"/>
              <a:t>)</a:t>
            </a:r>
          </a:p>
          <a:p>
            <a:pPr marL="95250" indent="0" eaLnBrk="1" hangingPunct="1">
              <a:buFont typeface="Wingdings" pitchFamily="2" charset="2"/>
              <a:buNone/>
            </a:pPr>
            <a:endParaRPr lang="en-CA" sz="1800" dirty="0" smtClean="0"/>
          </a:p>
          <a:p>
            <a:pPr marL="95250" indent="0" eaLnBrk="1" hangingPunct="1">
              <a:buFont typeface="Wingdings" pitchFamily="2" charset="2"/>
              <a:buNone/>
            </a:pPr>
            <a:r>
              <a:rPr lang="en-CA" sz="4000" dirty="0" smtClean="0">
                <a:solidFill>
                  <a:schemeClr val="accent3"/>
                </a:solidFill>
              </a:rPr>
              <a:t>Why is Ender at school with kids who are older then him?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/>
          </p:cNvSpPr>
          <p:nvPr>
            <p:ph type="title" idx="4294967295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en-CA" sz="6600" b="1" dirty="0" smtClean="0">
                <a:solidFill>
                  <a:srgbClr val="FFC000"/>
                </a:solidFill>
              </a:rPr>
              <a:t>The Conflict…</a:t>
            </a:r>
          </a:p>
        </p:txBody>
      </p:sp>
      <p:sp>
        <p:nvSpPr>
          <p:cNvPr id="12291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sz="3200" dirty="0" smtClean="0"/>
              <a:t>Ender's encounter with </a:t>
            </a:r>
            <a:r>
              <a:rPr lang="en-US" sz="3200" dirty="0" err="1" smtClean="0"/>
              <a:t>Stilson</a:t>
            </a:r>
            <a:r>
              <a:rPr lang="en-US" sz="3200" dirty="0" smtClean="0"/>
              <a:t>: What are his motives for handling this situation the way he did? </a:t>
            </a:r>
          </a:p>
          <a:p>
            <a:pPr eaLnBrk="1" hangingPunct="1"/>
            <a:endParaRPr lang="en-US" sz="1600" dirty="0" smtClean="0"/>
          </a:p>
          <a:p>
            <a:pPr eaLnBrk="1" hangingPunct="1"/>
            <a:r>
              <a:rPr lang="en-US" sz="3200" dirty="0" smtClean="0"/>
              <a:t>What are the unwritten rules of combat that he breaks? </a:t>
            </a:r>
          </a:p>
          <a:p>
            <a:pPr eaLnBrk="1" hangingPunct="1">
              <a:buFont typeface="Wingdings" pitchFamily="2" charset="2"/>
              <a:buNone/>
            </a:pPr>
            <a:endParaRPr lang="en-US" sz="1800" dirty="0" smtClean="0"/>
          </a:p>
          <a:p>
            <a:pPr eaLnBrk="1" hangingPunct="1"/>
            <a:r>
              <a:rPr lang="en-US" sz="3200" dirty="0" smtClean="0"/>
              <a:t>Why has he never had to do this before now? </a:t>
            </a:r>
            <a:endParaRPr lang="en-CA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www.comiclist.com/media/blogs/news/EndersGame_BattleSchool_01_Preview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-66675"/>
            <a:ext cx="4572000" cy="692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4" descr="http://images2.fanpop.com/images/photos/2800000/First-ten-pages-of-the-comic-enders-game-2805344-600-9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2225"/>
            <a:ext cx="4537075" cy="688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CA" sz="8800" dirty="0" smtClean="0">
                <a:solidFill>
                  <a:srgbClr val="FFC000"/>
                </a:solidFill>
              </a:rPr>
              <a:t>Chapter 2</a:t>
            </a:r>
            <a:endParaRPr lang="en-CA" sz="8800" dirty="0">
              <a:solidFill>
                <a:srgbClr val="FFC000"/>
              </a:solidFill>
            </a:endParaRPr>
          </a:p>
        </p:txBody>
      </p:sp>
      <p:sp>
        <p:nvSpPr>
          <p:cNvPr id="13315" name="Subtitle 4"/>
          <p:cNvSpPr>
            <a:spLocks noGrp="1"/>
          </p:cNvSpPr>
          <p:nvPr>
            <p:ph type="subTitle" idx="1"/>
          </p:nvPr>
        </p:nvSpPr>
        <p:spPr>
          <a:xfrm>
            <a:off x="914400" y="2835275"/>
            <a:ext cx="7772400" cy="1508125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CA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900113" y="260350"/>
            <a:ext cx="7772400" cy="9144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en-CA" sz="7200" b="1" dirty="0" smtClean="0">
                <a:solidFill>
                  <a:srgbClr val="FFC000"/>
                </a:solidFill>
              </a:rPr>
              <a:t>Chapter 2</a:t>
            </a:r>
          </a:p>
        </p:txBody>
      </p:sp>
      <p:sp>
        <p:nvSpPr>
          <p:cNvPr id="23555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400" dirty="0" smtClean="0"/>
              <a:t>Find the allusion on page 10.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sz="2400" dirty="0" smtClean="0"/>
          </a:p>
          <a:p>
            <a:pPr marL="95250" indent="0" eaLnBrk="1" hangingPunct="1">
              <a:buFont typeface="Wingdings" pitchFamily="2" charset="2"/>
              <a:buNone/>
              <a:defRPr/>
            </a:pPr>
            <a:r>
              <a:rPr lang="en-US" sz="4400" dirty="0" smtClean="0"/>
              <a:t>“We’re the wicked witch. We promise gingerbread, but we eat the little bastards alive” (Card, p.10)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sz="2800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en-CA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322</TotalTime>
  <Words>416</Words>
  <Application>Microsoft Office PowerPoint</Application>
  <PresentationFormat>On-screen Show (4:3)</PresentationFormat>
  <Paragraphs>58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Metro</vt:lpstr>
      <vt:lpstr>Ender’s Game  by Orson Scott Card</vt:lpstr>
      <vt:lpstr>Chapter 1</vt:lpstr>
      <vt:lpstr>Chapter 1</vt:lpstr>
      <vt:lpstr>Slide 4</vt:lpstr>
      <vt:lpstr>Chapter 1</vt:lpstr>
      <vt:lpstr>The Conflict…</vt:lpstr>
      <vt:lpstr>Slide 7</vt:lpstr>
      <vt:lpstr>Chapter 2</vt:lpstr>
      <vt:lpstr>Chapter 2</vt:lpstr>
      <vt:lpstr>Chapter 2</vt:lpstr>
      <vt:lpstr>Chapter 2</vt:lpstr>
      <vt:lpstr>Chapter 3</vt:lpstr>
      <vt:lpstr>Chapter 3</vt:lpstr>
      <vt:lpstr>Chapter 3</vt:lpstr>
      <vt:lpstr>Chapter 3</vt:lpstr>
      <vt:lpstr>Chapter 3</vt:lpstr>
      <vt:lpstr>Chapter 3</vt:lpstr>
      <vt:lpstr>Thank you.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Ender’s Game by Orson Scott Card</dc:title>
  <dc:creator>Ted Wilson</dc:creator>
  <cp:lastModifiedBy>LMAC</cp:lastModifiedBy>
  <cp:revision>20</cp:revision>
  <dcterms:created xsi:type="dcterms:W3CDTF">2010-04-05T17:36:23Z</dcterms:created>
  <dcterms:modified xsi:type="dcterms:W3CDTF">2012-04-30T14:04:44Z</dcterms:modified>
</cp:coreProperties>
</file>